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7" r:id="rId3"/>
    <p:sldId id="257" r:id="rId4"/>
    <p:sldId id="258" r:id="rId5"/>
    <p:sldId id="259" r:id="rId6"/>
    <p:sldId id="260" r:id="rId7"/>
    <p:sldId id="271" r:id="rId8"/>
    <p:sldId id="272" r:id="rId9"/>
    <p:sldId id="261" r:id="rId10"/>
    <p:sldId id="262" r:id="rId11"/>
    <p:sldId id="263" r:id="rId12"/>
    <p:sldId id="269" r:id="rId13"/>
    <p:sldId id="264" r:id="rId14"/>
    <p:sldId id="265" r:id="rId15"/>
    <p:sldId id="266" r:id="rId16"/>
    <p:sldId id="268"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411A88BC-9756-4EC3-A793-9A4BF49E6437}" type="datetimeFigureOut">
              <a:rPr lang="en-US" smtClean="0"/>
              <a:t>18-May-20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411471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A88BC-9756-4EC3-A793-9A4BF49E6437}" type="datetimeFigureOut">
              <a:rPr lang="en-US" smtClean="0"/>
              <a:t>18-May-20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56456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A88BC-9756-4EC3-A793-9A4BF49E6437}" type="datetimeFigureOut">
              <a:rPr lang="en-US" smtClean="0"/>
              <a:t>18-May-20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223181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A88BC-9756-4EC3-A793-9A4BF49E6437}" type="datetimeFigureOut">
              <a:rPr lang="en-US" smtClean="0"/>
              <a:t>18-May-20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4A77-1DE5-48E4-A3B7-1F15F626A2E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8924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A88BC-9756-4EC3-A793-9A4BF49E6437}" type="datetimeFigureOut">
              <a:rPr lang="en-US" smtClean="0"/>
              <a:t>18-May-20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162075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1A88BC-9756-4EC3-A793-9A4BF49E6437}" type="datetimeFigureOut">
              <a:rPr lang="en-US" smtClean="0"/>
              <a:t>18-May-20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1584950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11A88BC-9756-4EC3-A793-9A4BF49E6437}" type="datetimeFigureOut">
              <a:rPr lang="en-US" smtClean="0"/>
              <a:t>18-May-20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4244420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A88BC-9756-4EC3-A793-9A4BF49E6437}" type="datetimeFigureOut">
              <a:rPr lang="en-US" smtClean="0"/>
              <a:t>18-May-20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1505595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A88BC-9756-4EC3-A793-9A4BF49E6437}" type="datetimeFigureOut">
              <a:rPr lang="en-US" smtClean="0"/>
              <a:t>18-May-20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425946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A88BC-9756-4EC3-A793-9A4BF49E6437}" type="datetimeFigureOut">
              <a:rPr lang="en-US" smtClean="0"/>
              <a:t>18-May-20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1355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1A88BC-9756-4EC3-A793-9A4BF49E6437}" type="datetimeFigureOut">
              <a:rPr lang="en-US" smtClean="0"/>
              <a:t>18-May-20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213044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1A88BC-9756-4EC3-A793-9A4BF49E6437}" type="datetimeFigureOut">
              <a:rPr lang="en-US" smtClean="0"/>
              <a:t>18-May-20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330077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1A88BC-9756-4EC3-A793-9A4BF49E6437}" type="datetimeFigureOut">
              <a:rPr lang="en-US" smtClean="0"/>
              <a:t>18-May-20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113080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1A88BC-9756-4EC3-A793-9A4BF49E6437}" type="datetimeFigureOut">
              <a:rPr lang="en-US" smtClean="0"/>
              <a:t>18-May-20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10643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A88BC-9756-4EC3-A793-9A4BF49E6437}" type="datetimeFigureOut">
              <a:rPr lang="en-US" smtClean="0"/>
              <a:t>18-May-20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96458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A88BC-9756-4EC3-A793-9A4BF49E6437}" type="datetimeFigureOut">
              <a:rPr lang="en-US" smtClean="0"/>
              <a:t>18-May-20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62491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A88BC-9756-4EC3-A793-9A4BF49E6437}" type="datetimeFigureOut">
              <a:rPr lang="en-US" smtClean="0"/>
              <a:t>18-May-20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4A77-1DE5-48E4-A3B7-1F15F626A2E9}" type="slidenum">
              <a:rPr lang="en-US" smtClean="0"/>
              <a:t>‹#›</a:t>
            </a:fld>
            <a:endParaRPr lang="en-US"/>
          </a:p>
        </p:txBody>
      </p:sp>
    </p:spTree>
    <p:extLst>
      <p:ext uri="{BB962C8B-B14F-4D97-AF65-F5344CB8AC3E}">
        <p14:creationId xmlns:p14="http://schemas.microsoft.com/office/powerpoint/2010/main" val="400072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11A88BC-9756-4EC3-A793-9A4BF49E6437}" type="datetimeFigureOut">
              <a:rPr lang="en-US" smtClean="0"/>
              <a:t>18-May-20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2884A77-1DE5-48E4-A3B7-1F15F626A2E9}" type="slidenum">
              <a:rPr lang="en-US" smtClean="0"/>
              <a:t>‹#›</a:t>
            </a:fld>
            <a:endParaRPr lang="en-US"/>
          </a:p>
        </p:txBody>
      </p:sp>
    </p:spTree>
    <p:extLst>
      <p:ext uri="{BB962C8B-B14F-4D97-AF65-F5344CB8AC3E}">
        <p14:creationId xmlns:p14="http://schemas.microsoft.com/office/powerpoint/2010/main" val="368112287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A5A9-3AFF-4927-9D40-98214134CC5C}"/>
              </a:ext>
            </a:extLst>
          </p:cNvPr>
          <p:cNvSpPr>
            <a:spLocks noGrp="1"/>
          </p:cNvSpPr>
          <p:nvPr>
            <p:ph type="ctrTitle"/>
          </p:nvPr>
        </p:nvSpPr>
        <p:spPr>
          <a:xfrm>
            <a:off x="1285462" y="1866600"/>
            <a:ext cx="9392476" cy="1950026"/>
          </a:xfrm>
        </p:spPr>
        <p:txBody>
          <a:bodyPr>
            <a:normAutofit/>
          </a:bodyPr>
          <a:lstStyle/>
          <a:p>
            <a:pPr algn="ctr"/>
            <a:br>
              <a:rPr lang="en-US" sz="4000" dirty="0">
                <a:effectLst/>
                <a:latin typeface="Times New Roman" panose="02020603050405020304" pitchFamily="18" charset="0"/>
                <a:cs typeface="Times New Roman" panose="02020603050405020304" pitchFamily="18" charset="0"/>
              </a:rPr>
            </a:br>
            <a:r>
              <a:rPr lang="en-US" sz="4000" dirty="0">
                <a:solidFill>
                  <a:schemeClr val="tx1"/>
                </a:solidFill>
                <a:effectLst/>
                <a:latin typeface="Times New Roman" panose="02020603050405020304" pitchFamily="18" charset="0"/>
                <a:cs typeface="Times New Roman" panose="02020603050405020304" pitchFamily="18" charset="0"/>
              </a:rPr>
              <a:t>USTAD ALLAH BUX</a:t>
            </a:r>
            <a:br>
              <a:rPr lang="en-US" sz="4000" dirty="0">
                <a:solidFill>
                  <a:schemeClr val="tx1"/>
                </a:solidFill>
                <a:effectLst/>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1895-1978</a:t>
            </a:r>
            <a:endParaRPr lang="en-US" sz="4000" dirty="0">
              <a:solidFill>
                <a:schemeClr val="tx1"/>
              </a:solidFill>
              <a:effectLst/>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DD185B13-48C4-4E35-A227-0D773BB1814C}"/>
              </a:ext>
            </a:extLst>
          </p:cNvPr>
          <p:cNvSpPr>
            <a:spLocks noGrp="1"/>
          </p:cNvSpPr>
          <p:nvPr/>
        </p:nvSpPr>
        <p:spPr>
          <a:xfrm>
            <a:off x="1524000" y="4282489"/>
            <a:ext cx="9144000" cy="19241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a:latin typeface="Times New Roman" panose="02020603050405020304" pitchFamily="18" charset="0"/>
                <a:cs typeface="Times New Roman" panose="02020603050405020304" pitchFamily="18" charset="0"/>
              </a:rPr>
              <a:t>“Art in Pakistan”</a:t>
            </a:r>
          </a:p>
          <a:p>
            <a:r>
              <a:rPr lang="en-US" sz="2200" dirty="0">
                <a:latin typeface="Times New Roman" panose="02020603050405020304" pitchFamily="18" charset="0"/>
                <a:cs typeface="Times New Roman" panose="02020603050405020304" pitchFamily="18" charset="0"/>
              </a:rPr>
              <a:t>BFA-IV (Visual Arts)</a:t>
            </a:r>
          </a:p>
          <a:p>
            <a:r>
              <a:rPr lang="en-US" sz="2200" dirty="0">
                <a:latin typeface="Times New Roman" panose="02020603050405020304" pitchFamily="18" charset="0"/>
                <a:cs typeface="Times New Roman" panose="02020603050405020304" pitchFamily="18" charset="0"/>
              </a:rPr>
              <a:t>Class Incharge: Ms. Farah Khan</a:t>
            </a:r>
          </a:p>
          <a:p>
            <a:r>
              <a:rPr lang="en-US" sz="2200" dirty="0">
                <a:latin typeface="Times New Roman" panose="02020603050405020304" pitchFamily="18" charset="0"/>
                <a:cs typeface="Times New Roman" panose="02020603050405020304" pitchFamily="18" charset="0"/>
              </a:rPr>
              <a:t>Institute of Design &amp; Visual Arts, LCWU </a:t>
            </a:r>
          </a:p>
        </p:txBody>
      </p:sp>
    </p:spTree>
    <p:extLst>
      <p:ext uri="{BB962C8B-B14F-4D97-AF65-F5344CB8AC3E}">
        <p14:creationId xmlns:p14="http://schemas.microsoft.com/office/powerpoint/2010/main" val="816567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err="1">
                <a:latin typeface="Times New Roman" panose="02020603050405020304" pitchFamily="18" charset="0"/>
                <a:cs typeface="Times New Roman" panose="02020603050405020304" pitchFamily="18" charset="0"/>
              </a:rPr>
              <a:t>Jaho</a:t>
            </a:r>
            <a:r>
              <a:rPr lang="en-US" sz="3200" dirty="0">
                <a:latin typeface="Times New Roman" panose="02020603050405020304" pitchFamily="18" charset="0"/>
                <a:cs typeface="Times New Roman" panose="02020603050405020304" pitchFamily="18" charset="0"/>
              </a:rPr>
              <a:t> Jalal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03C160EE-B61C-46AF-8B31-7DEACC0C27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599" y="1616765"/>
            <a:ext cx="9563566" cy="3175104"/>
          </a:xfrm>
        </p:spPr>
      </p:pic>
    </p:spTree>
    <p:extLst>
      <p:ext uri="{BB962C8B-B14F-4D97-AF65-F5344CB8AC3E}">
        <p14:creationId xmlns:p14="http://schemas.microsoft.com/office/powerpoint/2010/main" val="1056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a:latin typeface="Times New Roman" panose="02020603050405020304" pitchFamily="18" charset="0"/>
                <a:cs typeface="Times New Roman" panose="02020603050405020304" pitchFamily="18" charset="0"/>
              </a:rPr>
              <a:t>Sahelian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02CDB841-D48D-4F97-950F-BC0C4D2C8E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599" y="925814"/>
            <a:ext cx="7832035" cy="5251150"/>
          </a:xfrm>
        </p:spPr>
      </p:pic>
    </p:spTree>
    <p:extLst>
      <p:ext uri="{BB962C8B-B14F-4D97-AF65-F5344CB8AC3E}">
        <p14:creationId xmlns:p14="http://schemas.microsoft.com/office/powerpoint/2010/main" val="1667087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a:latin typeface="Times New Roman" panose="02020603050405020304" pitchFamily="18" charset="0"/>
                <a:cs typeface="Times New Roman" panose="02020603050405020304" pitchFamily="18" charset="0"/>
              </a:rPr>
              <a:t>Untitled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B827A0FD-06F0-4BBC-BE95-358E8E4272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0920" y="1142773"/>
            <a:ext cx="6665843" cy="4554993"/>
          </a:xfrm>
        </p:spPr>
      </p:pic>
    </p:spTree>
    <p:extLst>
      <p:ext uri="{BB962C8B-B14F-4D97-AF65-F5344CB8AC3E}">
        <p14:creationId xmlns:p14="http://schemas.microsoft.com/office/powerpoint/2010/main" val="159722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err="1">
                <a:latin typeface="Times New Roman" panose="02020603050405020304" pitchFamily="18" charset="0"/>
                <a:cs typeface="Times New Roman" panose="02020603050405020304" pitchFamily="18" charset="0"/>
              </a:rPr>
              <a:t>Heer</a:t>
            </a:r>
            <a:r>
              <a:rPr lang="en-US" sz="3200" dirty="0">
                <a:latin typeface="Times New Roman" panose="02020603050405020304" pitchFamily="18" charset="0"/>
                <a:cs typeface="Times New Roman" panose="02020603050405020304" pitchFamily="18" charset="0"/>
              </a:rPr>
              <a:t> Ranjha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275A64AE-B894-4232-801F-5970702932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0256" y="1825625"/>
            <a:ext cx="7934063" cy="4351338"/>
          </a:xfrm>
        </p:spPr>
      </p:pic>
    </p:spTree>
    <p:extLst>
      <p:ext uri="{BB962C8B-B14F-4D97-AF65-F5344CB8AC3E}">
        <p14:creationId xmlns:p14="http://schemas.microsoft.com/office/powerpoint/2010/main" val="189999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a:latin typeface="Times New Roman" panose="02020603050405020304" pitchFamily="18" charset="0"/>
                <a:cs typeface="Times New Roman" panose="02020603050405020304" pitchFamily="18" charset="0"/>
              </a:rPr>
              <a:t>Villagers with Bullocks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55AC469C-27BD-4D1A-9FBF-4D38F5097C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7942" y="1139687"/>
            <a:ext cx="8395460" cy="5037276"/>
          </a:xfrm>
        </p:spPr>
      </p:pic>
    </p:spTree>
    <p:extLst>
      <p:ext uri="{BB962C8B-B14F-4D97-AF65-F5344CB8AC3E}">
        <p14:creationId xmlns:p14="http://schemas.microsoft.com/office/powerpoint/2010/main" val="412732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a:latin typeface="Times New Roman" panose="02020603050405020304" pitchFamily="18" charset="0"/>
                <a:cs typeface="Times New Roman" panose="02020603050405020304" pitchFamily="18" charset="0"/>
              </a:rPr>
              <a:t>Untitled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AF3CC0FF-5CBD-4905-B7AC-7CBBBA73EE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8312" y="1013196"/>
            <a:ext cx="8441635" cy="5177096"/>
          </a:xfrm>
        </p:spPr>
      </p:pic>
    </p:spTree>
    <p:extLst>
      <p:ext uri="{BB962C8B-B14F-4D97-AF65-F5344CB8AC3E}">
        <p14:creationId xmlns:p14="http://schemas.microsoft.com/office/powerpoint/2010/main" val="142209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a:latin typeface="Times New Roman" panose="02020603050405020304" pitchFamily="18" charset="0"/>
                <a:cs typeface="Times New Roman" panose="02020603050405020304" pitchFamily="18" charset="0"/>
              </a:rPr>
              <a:t>The Storm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AE19569D-BA57-4E84-BC78-A9CC3A35CF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4974" y="1077906"/>
            <a:ext cx="8498428" cy="5099057"/>
          </a:xfrm>
        </p:spPr>
      </p:pic>
    </p:spTree>
    <p:extLst>
      <p:ext uri="{BB962C8B-B14F-4D97-AF65-F5344CB8AC3E}">
        <p14:creationId xmlns:p14="http://schemas.microsoft.com/office/powerpoint/2010/main" val="315167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a:latin typeface="Times New Roman" panose="02020603050405020304" pitchFamily="18" charset="0"/>
                <a:cs typeface="Times New Roman" panose="02020603050405020304" pitchFamily="18" charset="0"/>
              </a:rPr>
              <a:t>Mountain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D3E8CE8F-132E-41C5-A001-D28621990E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8812" y="1272209"/>
            <a:ext cx="8174590" cy="4904754"/>
          </a:xfrm>
        </p:spPr>
      </p:pic>
    </p:spTree>
    <p:extLst>
      <p:ext uri="{BB962C8B-B14F-4D97-AF65-F5344CB8AC3E}">
        <p14:creationId xmlns:p14="http://schemas.microsoft.com/office/powerpoint/2010/main" val="283969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C401-8FF9-476B-8163-9B058F2B2DFE}"/>
              </a:ext>
            </a:extLst>
          </p:cNvPr>
          <p:cNvSpPr>
            <a:spLocks noGrp="1"/>
          </p:cNvSpPr>
          <p:nvPr>
            <p:ph type="title"/>
          </p:nvPr>
        </p:nvSpPr>
        <p:spPr>
          <a:xfrm>
            <a:off x="838200" y="73577"/>
            <a:ext cx="10515600" cy="350492"/>
          </a:xfrm>
        </p:spPr>
        <p:txBody>
          <a:bodyPr>
            <a:normAutofit fontScale="90000"/>
          </a:bodyPr>
          <a:lstStyle/>
          <a:p>
            <a:pPr algn="ctr"/>
            <a:r>
              <a:rPr lang="en-US" sz="3600" dirty="0">
                <a:solidFill>
                  <a:schemeClr val="tx1"/>
                </a:solidFill>
                <a:latin typeface="Times New Roman" panose="02020603050405020304" pitchFamily="18" charset="0"/>
                <a:cs typeface="Times New Roman" panose="02020603050405020304" pitchFamily="18" charset="0"/>
              </a:rPr>
              <a:t>USTAD ALLAH BUX</a:t>
            </a:r>
            <a:endParaRPr lang="en-US" sz="3600" dirty="0">
              <a:solidFill>
                <a:schemeClr val="tx1"/>
              </a:solidFill>
            </a:endParaRPr>
          </a:p>
        </p:txBody>
      </p:sp>
      <p:sp>
        <p:nvSpPr>
          <p:cNvPr id="3" name="Content Placeholder 2">
            <a:extLst>
              <a:ext uri="{FF2B5EF4-FFF2-40B4-BE49-F238E27FC236}">
                <a16:creationId xmlns:a16="http://schemas.microsoft.com/office/drawing/2014/main" id="{70FE3E25-B658-4B6C-9698-00EEA2A7FA9E}"/>
              </a:ext>
            </a:extLst>
          </p:cNvPr>
          <p:cNvSpPr>
            <a:spLocks noGrp="1"/>
          </p:cNvSpPr>
          <p:nvPr>
            <p:ph idx="1"/>
          </p:nvPr>
        </p:nvSpPr>
        <p:spPr>
          <a:xfrm>
            <a:off x="145773" y="755375"/>
            <a:ext cx="11648661" cy="5791200"/>
          </a:xfrm>
        </p:spPr>
        <p:txBody>
          <a:bodyPr>
            <a:noAutofit/>
          </a:bodyPr>
          <a:lstStyle/>
          <a:p>
            <a:r>
              <a:rPr lang="en-US" sz="2200" b="1" dirty="0">
                <a:solidFill>
                  <a:schemeClr val="tx1"/>
                </a:solidFill>
                <a:latin typeface="Times New Roman" panose="02020603050405020304" pitchFamily="18" charset="0"/>
                <a:cs typeface="Times New Roman" panose="02020603050405020304" pitchFamily="18" charset="0"/>
              </a:rPr>
              <a:t>Ustad Allah Baksh </a:t>
            </a:r>
            <a:r>
              <a:rPr lang="en-US" sz="2200" dirty="0">
                <a:solidFill>
                  <a:schemeClr val="tx1"/>
                </a:solidFill>
                <a:latin typeface="Times New Roman" panose="02020603050405020304" pitchFamily="18" charset="0"/>
                <a:cs typeface="Times New Roman" panose="02020603050405020304" pitchFamily="18" charset="0"/>
              </a:rPr>
              <a:t>(1895-1978)</a:t>
            </a:r>
            <a:r>
              <a:rPr lang="en-US" sz="2200" dirty="0">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is one such genius who established himself as a marvelous self-taught master and a true exponent of expressing folklore and pastoral life of the fertile plains of Punjab. He is considered as the legendary pioneer painter regarding modern landscape and figurative painting in Pakistan.</a:t>
            </a:r>
          </a:p>
          <a:p>
            <a:r>
              <a:rPr lang="en-US" sz="2200" dirty="0">
                <a:solidFill>
                  <a:schemeClr val="tx1"/>
                </a:solidFill>
                <a:latin typeface="Times New Roman" panose="02020603050405020304" pitchFamily="18" charset="0"/>
                <a:cs typeface="Times New Roman" panose="02020603050405020304" pitchFamily="18" charset="0"/>
              </a:rPr>
              <a:t>He is best known today for his depictions of rural life in the country and for subjects from Hindu and  Persian mythology.</a:t>
            </a:r>
          </a:p>
          <a:p>
            <a:r>
              <a:rPr lang="en-US" sz="2200" dirty="0">
                <a:solidFill>
                  <a:schemeClr val="tx1"/>
                </a:solidFill>
                <a:latin typeface="Times New Roman" panose="02020603050405020304" pitchFamily="18" charset="0"/>
                <a:cs typeface="Times New Roman" panose="02020603050405020304" pitchFamily="18" charset="0"/>
              </a:rPr>
              <a:t>He developed keen interest in the Western-style painting with more precise perspective and proportion; suggesting deep consideration of realism and worked in oils and on large-scale canvases, a technique that travelled to the sub-continent from Europe. In his pursuit to learn the non-traditional modern style of painting, Allah Bakhsh copied many works of the Western masters and tried out his own color palette and local themes which, in its early execution, seems a poor replica of the European masterpieces. However, with the passage of time and maturity of skill, the artist evolved his technique and perception of the subject up to a level that is today known as the Allah Baksh style.</a:t>
            </a:r>
          </a:p>
          <a:p>
            <a:r>
              <a:rPr lang="en-US" sz="2200" dirty="0">
                <a:solidFill>
                  <a:schemeClr val="tx1"/>
                </a:solidFill>
                <a:latin typeface="Times New Roman" panose="02020603050405020304" pitchFamily="18" charset="0"/>
                <a:cs typeface="Times New Roman" panose="02020603050405020304" pitchFamily="18" charset="0"/>
              </a:rPr>
              <a:t>He is regarded as the first one in the art scene of Pakistan who initiated landscape and figurative painting in Pakistan before the arrival of any other painter.</a:t>
            </a:r>
          </a:p>
        </p:txBody>
      </p:sp>
    </p:spTree>
    <p:extLst>
      <p:ext uri="{BB962C8B-B14F-4D97-AF65-F5344CB8AC3E}">
        <p14:creationId xmlns:p14="http://schemas.microsoft.com/office/powerpoint/2010/main" val="318435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C401-8FF9-476B-8163-9B058F2B2DFE}"/>
              </a:ext>
            </a:extLst>
          </p:cNvPr>
          <p:cNvSpPr>
            <a:spLocks noGrp="1"/>
          </p:cNvSpPr>
          <p:nvPr>
            <p:ph type="title"/>
          </p:nvPr>
        </p:nvSpPr>
        <p:spPr>
          <a:xfrm>
            <a:off x="838200" y="73577"/>
            <a:ext cx="10515600" cy="350492"/>
          </a:xfrm>
        </p:spPr>
        <p:txBody>
          <a:bodyPr>
            <a:normAutofit fontScale="90000"/>
          </a:bodyPr>
          <a:lstStyle/>
          <a:p>
            <a:pPr algn="ctr"/>
            <a:r>
              <a:rPr lang="en-US" sz="3600" dirty="0">
                <a:solidFill>
                  <a:schemeClr val="tx1"/>
                </a:solidFill>
                <a:latin typeface="Times New Roman" panose="02020603050405020304" pitchFamily="18" charset="0"/>
                <a:cs typeface="Times New Roman" panose="02020603050405020304" pitchFamily="18" charset="0"/>
              </a:rPr>
              <a:t>USTAD ALLAH BUX</a:t>
            </a:r>
            <a:endParaRPr lang="en-US" sz="3600" dirty="0">
              <a:solidFill>
                <a:schemeClr val="tx1"/>
              </a:solidFill>
            </a:endParaRPr>
          </a:p>
        </p:txBody>
      </p:sp>
      <p:sp>
        <p:nvSpPr>
          <p:cNvPr id="3" name="Content Placeholder 2">
            <a:extLst>
              <a:ext uri="{FF2B5EF4-FFF2-40B4-BE49-F238E27FC236}">
                <a16:creationId xmlns:a16="http://schemas.microsoft.com/office/drawing/2014/main" id="{70FE3E25-B658-4B6C-9698-00EEA2A7FA9E}"/>
              </a:ext>
            </a:extLst>
          </p:cNvPr>
          <p:cNvSpPr>
            <a:spLocks noGrp="1"/>
          </p:cNvSpPr>
          <p:nvPr>
            <p:ph idx="1"/>
          </p:nvPr>
        </p:nvSpPr>
        <p:spPr>
          <a:xfrm>
            <a:off x="159026" y="742121"/>
            <a:ext cx="12006470" cy="6055549"/>
          </a:xfrm>
        </p:spPr>
        <p:txBody>
          <a:bodyPr>
            <a:noAutofit/>
          </a:bodyPr>
          <a:lstStyle/>
          <a:p>
            <a:r>
              <a:rPr lang="en-US" sz="2200" dirty="0">
                <a:solidFill>
                  <a:schemeClr val="tx1"/>
                </a:solidFill>
                <a:latin typeface="Times New Roman" panose="02020603050405020304" pitchFamily="18" charset="0"/>
                <a:cs typeface="Times New Roman" panose="02020603050405020304" pitchFamily="18" charset="0"/>
              </a:rPr>
              <a:t>Allah </a:t>
            </a:r>
            <a:r>
              <a:rPr lang="en-US" sz="2200" dirty="0" err="1">
                <a:solidFill>
                  <a:schemeClr val="tx1"/>
                </a:solidFill>
                <a:latin typeface="Times New Roman" panose="02020603050405020304" pitchFamily="18" charset="0"/>
                <a:cs typeface="Times New Roman" panose="02020603050405020304" pitchFamily="18" charset="0"/>
              </a:rPr>
              <a:t>Bux</a:t>
            </a:r>
            <a:r>
              <a:rPr lang="en-US" sz="2200" dirty="0">
                <a:solidFill>
                  <a:schemeClr val="tx1"/>
                </a:solidFill>
                <a:latin typeface="Times New Roman" panose="02020603050405020304" pitchFamily="18" charset="0"/>
                <a:cs typeface="Times New Roman" panose="02020603050405020304" pitchFamily="18" charset="0"/>
              </a:rPr>
              <a:t> was a follower of the Western academic style, and was given the title of “</a:t>
            </a:r>
            <a:r>
              <a:rPr lang="en-US" sz="2200" i="1" dirty="0">
                <a:solidFill>
                  <a:schemeClr val="tx1"/>
                </a:solidFill>
                <a:latin typeface="Times New Roman" panose="02020603050405020304" pitchFamily="18" charset="0"/>
                <a:cs typeface="Times New Roman" panose="02020603050405020304" pitchFamily="18" charset="0"/>
              </a:rPr>
              <a:t>Ustad</a:t>
            </a:r>
            <a:r>
              <a:rPr lang="en-US" sz="2200" dirty="0">
                <a:solidFill>
                  <a:schemeClr val="tx1"/>
                </a:solidFill>
                <a:latin typeface="Times New Roman" panose="02020603050405020304" pitchFamily="18" charset="0"/>
                <a:cs typeface="Times New Roman" panose="02020603050405020304" pitchFamily="18" charset="0"/>
              </a:rPr>
              <a:t>” (a maestro) in regard to his skill and accomplishments as a painter. Equally at ease in watercolor and oil painting, Allah </a:t>
            </a:r>
            <a:r>
              <a:rPr lang="en-US" sz="2200" dirty="0" err="1">
                <a:solidFill>
                  <a:schemeClr val="tx1"/>
                </a:solidFill>
                <a:latin typeface="Times New Roman" panose="02020603050405020304" pitchFamily="18" charset="0"/>
                <a:cs typeface="Times New Roman" panose="02020603050405020304" pitchFamily="18" charset="0"/>
              </a:rPr>
              <a:t>Bux</a:t>
            </a:r>
            <a:r>
              <a:rPr lang="en-US" sz="2200" dirty="0">
                <a:solidFill>
                  <a:schemeClr val="tx1"/>
                </a:solidFill>
                <a:latin typeface="Times New Roman" panose="02020603050405020304" pitchFamily="18" charset="0"/>
                <a:cs typeface="Times New Roman" panose="02020603050405020304" pitchFamily="18" charset="0"/>
              </a:rPr>
              <a:t> worked from observable phenomena which he later modified in the studio. The artist’s idealistic landscapes and portraits enjoyed great admiration and success. Whenever the folk culture and life of Punjab (Pakistan) will be talked about, the name of </a:t>
            </a:r>
            <a:r>
              <a:rPr lang="en-US" sz="2200" dirty="0" err="1">
                <a:solidFill>
                  <a:schemeClr val="tx1"/>
                </a:solidFill>
                <a:latin typeface="Times New Roman" panose="02020603050405020304" pitchFamily="18" charset="0"/>
                <a:cs typeface="Times New Roman" panose="02020603050405020304" pitchFamily="18" charset="0"/>
              </a:rPr>
              <a:t>Ustad</a:t>
            </a:r>
            <a:r>
              <a:rPr lang="en-US" sz="2200" dirty="0">
                <a:solidFill>
                  <a:schemeClr val="tx1"/>
                </a:solidFill>
                <a:latin typeface="Times New Roman" panose="02020603050405020304" pitchFamily="18" charset="0"/>
                <a:cs typeface="Times New Roman" panose="02020603050405020304" pitchFamily="18" charset="0"/>
              </a:rPr>
              <a:t> Allah Baksh will stand out prominently. He was the man who immortalized rural life, and specially of the Punjab – the land where he was born in 1885 in the small town of Wazirabad. </a:t>
            </a:r>
          </a:p>
          <a:p>
            <a:r>
              <a:rPr lang="en-US" sz="2200" dirty="0" err="1">
                <a:solidFill>
                  <a:schemeClr val="tx1"/>
                </a:solidFill>
                <a:latin typeface="Times New Roman" panose="02020603050405020304" pitchFamily="18" charset="0"/>
                <a:cs typeface="Times New Roman" panose="02020603050405020304" pitchFamily="18" charset="0"/>
              </a:rPr>
              <a:t>Ustad</a:t>
            </a:r>
            <a:r>
              <a:rPr lang="en-US" sz="2200" dirty="0">
                <a:solidFill>
                  <a:schemeClr val="tx1"/>
                </a:solidFill>
                <a:latin typeface="Times New Roman" panose="02020603050405020304" pitchFamily="18" charset="0"/>
                <a:cs typeface="Times New Roman" panose="02020603050405020304" pitchFamily="18" charset="0"/>
              </a:rPr>
              <a:t> Allah Baksh was lucky to have found Master Abdullah, a great maestro of his own time and a master of miniature art. He started learning from his master at the age of five and by the age of fourteen he had become an artist of his own style. He also learnt the art of painting from Master </a:t>
            </a:r>
            <a:r>
              <a:rPr lang="en-US" sz="2200" dirty="0" err="1">
                <a:solidFill>
                  <a:schemeClr val="tx1"/>
                </a:solidFill>
                <a:latin typeface="Times New Roman" panose="02020603050405020304" pitchFamily="18" charset="0"/>
                <a:cs typeface="Times New Roman" panose="02020603050405020304" pitchFamily="18" charset="0"/>
              </a:rPr>
              <a:t>Meeran</a:t>
            </a:r>
            <a:r>
              <a:rPr lang="en-US" sz="2200" dirty="0">
                <a:solidFill>
                  <a:schemeClr val="tx1"/>
                </a:solidFill>
                <a:latin typeface="Times New Roman" panose="02020603050405020304" pitchFamily="18" charset="0"/>
                <a:cs typeface="Times New Roman" panose="02020603050405020304" pitchFamily="18" charset="0"/>
              </a:rPr>
              <a:t> Bakhsh </a:t>
            </a:r>
            <a:r>
              <a:rPr lang="en-US" sz="2200" dirty="0" err="1">
                <a:solidFill>
                  <a:schemeClr val="tx1"/>
                </a:solidFill>
                <a:latin typeface="Times New Roman" panose="02020603050405020304" pitchFamily="18" charset="0"/>
                <a:cs typeface="Times New Roman" panose="02020603050405020304" pitchFamily="18" charset="0"/>
              </a:rPr>
              <a:t>Naqash</a:t>
            </a:r>
            <a:r>
              <a:rPr lang="en-US" sz="2200" dirty="0">
                <a:solidFill>
                  <a:schemeClr val="tx1"/>
                </a:solidFill>
                <a:latin typeface="Times New Roman" panose="02020603050405020304" pitchFamily="18" charset="0"/>
                <a:cs typeface="Times New Roman" panose="02020603050405020304" pitchFamily="18" charset="0"/>
              </a:rPr>
              <a:t>, a known teacher and painter and was also the Vice Principal of the Mayo School of Arts, now the National College of Arts Lahore. He started his career at the young age as signboard painter, and then found his way to railway’s workshop in </a:t>
            </a:r>
            <a:r>
              <a:rPr lang="en-US" sz="2200" dirty="0" err="1">
                <a:solidFill>
                  <a:schemeClr val="tx1"/>
                </a:solidFill>
                <a:latin typeface="Times New Roman" panose="02020603050405020304" pitchFamily="18" charset="0"/>
                <a:cs typeface="Times New Roman" panose="02020603050405020304" pitchFamily="18" charset="0"/>
              </a:rPr>
              <a:t>Moghalpura</a:t>
            </a:r>
            <a:r>
              <a:rPr lang="en-US" sz="2200" dirty="0">
                <a:solidFill>
                  <a:schemeClr val="tx1"/>
                </a:solidFill>
                <a:latin typeface="Times New Roman" panose="02020603050405020304" pitchFamily="18" charset="0"/>
                <a:cs typeface="Times New Roman" panose="02020603050405020304" pitchFamily="18" charset="0"/>
              </a:rPr>
              <a:t> Lahore as carriage painter. </a:t>
            </a:r>
          </a:p>
          <a:p>
            <a:r>
              <a:rPr lang="en-US" sz="2200" dirty="0">
                <a:solidFill>
                  <a:schemeClr val="tx1"/>
                </a:solidFill>
                <a:latin typeface="Times New Roman" panose="02020603050405020304" pitchFamily="18" charset="0"/>
                <a:cs typeface="Times New Roman" panose="02020603050405020304" pitchFamily="18" charset="0"/>
              </a:rPr>
              <a:t>For some time, he also worked for Agha </a:t>
            </a:r>
            <a:r>
              <a:rPr lang="en-US" sz="2200" dirty="0" err="1">
                <a:solidFill>
                  <a:schemeClr val="tx1"/>
                </a:solidFill>
                <a:latin typeface="Times New Roman" panose="02020603050405020304" pitchFamily="18" charset="0"/>
                <a:cs typeface="Times New Roman" panose="02020603050405020304" pitchFamily="18" charset="0"/>
              </a:rPr>
              <a:t>Husher’s</a:t>
            </a:r>
            <a:r>
              <a:rPr lang="en-US" sz="2200" dirty="0">
                <a:solidFill>
                  <a:schemeClr val="tx1"/>
                </a:solidFill>
                <a:latin typeface="Times New Roman" panose="02020603050405020304" pitchFamily="18" charset="0"/>
                <a:cs typeface="Times New Roman" panose="02020603050405020304" pitchFamily="18" charset="0"/>
              </a:rPr>
              <a:t> theatrical company, painting background screens. By 1919, he had become a fine art painter and took on the profession as a commercial artist.</a:t>
            </a:r>
          </a:p>
          <a:p>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40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C401-8FF9-476B-8163-9B058F2B2DFE}"/>
              </a:ext>
            </a:extLst>
          </p:cNvPr>
          <p:cNvSpPr>
            <a:spLocks noGrp="1"/>
          </p:cNvSpPr>
          <p:nvPr>
            <p:ph type="title"/>
          </p:nvPr>
        </p:nvSpPr>
        <p:spPr>
          <a:xfrm>
            <a:off x="838200" y="73577"/>
            <a:ext cx="10515600" cy="350492"/>
          </a:xfrm>
        </p:spPr>
        <p:txBody>
          <a:bodyPr>
            <a:normAutofit fontScale="90000"/>
          </a:bodyPr>
          <a:lstStyle/>
          <a:p>
            <a:pPr algn="ctr"/>
            <a:r>
              <a:rPr lang="en-US" sz="3600" dirty="0">
                <a:solidFill>
                  <a:schemeClr val="tx1"/>
                </a:solidFill>
                <a:latin typeface="Times New Roman" panose="02020603050405020304" pitchFamily="18" charset="0"/>
                <a:cs typeface="Times New Roman" panose="02020603050405020304" pitchFamily="18" charset="0"/>
              </a:rPr>
              <a:t>USTAD ALLAH BUX</a:t>
            </a:r>
            <a:endParaRPr lang="en-US" sz="3600" dirty="0">
              <a:solidFill>
                <a:schemeClr val="tx1"/>
              </a:solidFill>
            </a:endParaRPr>
          </a:p>
        </p:txBody>
      </p:sp>
      <p:sp>
        <p:nvSpPr>
          <p:cNvPr id="3" name="Content Placeholder 2">
            <a:extLst>
              <a:ext uri="{FF2B5EF4-FFF2-40B4-BE49-F238E27FC236}">
                <a16:creationId xmlns:a16="http://schemas.microsoft.com/office/drawing/2014/main" id="{70FE3E25-B658-4B6C-9698-00EEA2A7FA9E}"/>
              </a:ext>
            </a:extLst>
          </p:cNvPr>
          <p:cNvSpPr>
            <a:spLocks noGrp="1"/>
          </p:cNvSpPr>
          <p:nvPr>
            <p:ph idx="1"/>
          </p:nvPr>
        </p:nvSpPr>
        <p:spPr>
          <a:xfrm>
            <a:off x="145773" y="583096"/>
            <a:ext cx="11979967" cy="6201326"/>
          </a:xfrm>
        </p:spPr>
        <p:txBody>
          <a:bodyPr>
            <a:noAutofit/>
          </a:bodyPr>
          <a:lstStyle/>
          <a:p>
            <a:r>
              <a:rPr lang="en-US" sz="2200" dirty="0">
                <a:solidFill>
                  <a:schemeClr val="tx1"/>
                </a:solidFill>
                <a:latin typeface="Times New Roman" panose="02020603050405020304" pitchFamily="18" charset="0"/>
                <a:cs typeface="Times New Roman" panose="02020603050405020304" pitchFamily="18" charset="0"/>
              </a:rPr>
              <a:t>He also painted characters of Hindu mythology and also participated in art exhibitions at Bombay and Calcutta. His work being unique and rich in heritage won him many awards and honors. Maharaja of Patiala, impressed by his work, invited him to his palace in 1937 to paint exclusively for him. Allah Baksh stayed there till the partition of the British India, after which he came back to Lahore and stayed here for the rest of his life.</a:t>
            </a:r>
          </a:p>
          <a:p>
            <a:r>
              <a:rPr lang="en-US" sz="2200" dirty="0">
                <a:solidFill>
                  <a:schemeClr val="tx1"/>
                </a:solidFill>
                <a:latin typeface="Times New Roman" panose="02020603050405020304" pitchFamily="18" charset="0"/>
                <a:cs typeface="Times New Roman" panose="02020603050405020304" pitchFamily="18" charset="0"/>
              </a:rPr>
              <a:t>Once settled in the newly formed Pakistan, Allah </a:t>
            </a:r>
            <a:r>
              <a:rPr lang="en-US" sz="2200" dirty="0" err="1">
                <a:solidFill>
                  <a:schemeClr val="tx1"/>
                </a:solidFill>
                <a:latin typeface="Times New Roman" panose="02020603050405020304" pitchFamily="18" charset="0"/>
                <a:cs typeface="Times New Roman" panose="02020603050405020304" pitchFamily="18" charset="0"/>
              </a:rPr>
              <a:t>Bux</a:t>
            </a:r>
            <a:r>
              <a:rPr lang="en-US" sz="2200" dirty="0">
                <a:solidFill>
                  <a:schemeClr val="tx1"/>
                </a:solidFill>
                <a:latin typeface="Times New Roman" panose="02020603050405020304" pitchFamily="18" charset="0"/>
                <a:cs typeface="Times New Roman" panose="02020603050405020304" pitchFamily="18" charset="0"/>
              </a:rPr>
              <a:t> looked to the regional history of his homeland of Punjab for inspiration. He created idyllic scenes of villagers, festivities and folk tales by painting the beautiful landscape of Punjab, its people and village life that ran into his veins since childhood.</a:t>
            </a:r>
          </a:p>
          <a:p>
            <a:r>
              <a:rPr lang="en-US" sz="2200" dirty="0">
                <a:solidFill>
                  <a:schemeClr val="tx1"/>
                </a:solidFill>
                <a:latin typeface="Times New Roman" panose="02020603050405020304" pitchFamily="18" charset="0"/>
                <a:cs typeface="Times New Roman" panose="02020603050405020304" pitchFamily="18" charset="0"/>
              </a:rPr>
              <a:t>His post-partition work reflected the life of rural Punjab in the best possible way. He was the first Pakistani painter to incorporate the genre of landscape painting in his work but with the including of people representing the culture of Punjab. </a:t>
            </a:r>
          </a:p>
          <a:p>
            <a:r>
              <a:rPr lang="en-US" sz="2200" dirty="0">
                <a:solidFill>
                  <a:schemeClr val="tx1"/>
                </a:solidFill>
                <a:latin typeface="Times New Roman" panose="02020603050405020304" pitchFamily="18" charset="0"/>
                <a:cs typeface="Times New Roman" panose="02020603050405020304" pitchFamily="18" charset="0"/>
              </a:rPr>
              <a:t>Ustad Allah Baksh’s artwork is rich and expressive. His paintings show lots of people and when seen closely, each face gives a different expression, mood and style. All along he had his own distinctive and unique romantic style from which he never transgressed nor anyone else could imitate or replicate. His masterpieces include </a:t>
            </a:r>
            <a:r>
              <a:rPr lang="en-US" sz="2200" dirty="0" err="1">
                <a:solidFill>
                  <a:schemeClr val="tx1"/>
                </a:solidFill>
                <a:latin typeface="Times New Roman" panose="02020603050405020304" pitchFamily="18" charset="0"/>
                <a:cs typeface="Times New Roman" panose="02020603050405020304" pitchFamily="18" charset="0"/>
              </a:rPr>
              <a:t>Sohni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Mahiwal</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Heer</a:t>
            </a:r>
            <a:r>
              <a:rPr lang="en-US" sz="2200" dirty="0">
                <a:solidFill>
                  <a:schemeClr val="tx1"/>
                </a:solidFill>
                <a:latin typeface="Times New Roman" panose="02020603050405020304" pitchFamily="18" charset="0"/>
                <a:cs typeface="Times New Roman" panose="02020603050405020304" pitchFamily="18" charset="0"/>
              </a:rPr>
              <a:t> Ranjha, </a:t>
            </a:r>
            <a:r>
              <a:rPr lang="en-US" sz="2200" dirty="0" err="1">
                <a:solidFill>
                  <a:schemeClr val="tx1"/>
                </a:solidFill>
                <a:latin typeface="Times New Roman" panose="02020603050405020304" pitchFamily="18" charset="0"/>
                <a:cs typeface="Times New Roman" panose="02020603050405020304" pitchFamily="18" charset="0"/>
              </a:rPr>
              <a:t>Sohni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Dharti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Talism</a:t>
            </a:r>
            <a:r>
              <a:rPr lang="en-US" sz="2200" dirty="0">
                <a:solidFill>
                  <a:schemeClr val="tx1"/>
                </a:solidFill>
                <a:latin typeface="Times New Roman" panose="02020603050405020304" pitchFamily="18" charset="0"/>
                <a:cs typeface="Times New Roman" panose="02020603050405020304" pitchFamily="18" charset="0"/>
              </a:rPr>
              <a:t>-e-</a:t>
            </a:r>
            <a:r>
              <a:rPr lang="en-US" sz="2200" dirty="0" err="1">
                <a:solidFill>
                  <a:schemeClr val="tx1"/>
                </a:solidFill>
                <a:latin typeface="Times New Roman" panose="02020603050405020304" pitchFamily="18" charset="0"/>
                <a:cs typeface="Times New Roman" panose="02020603050405020304" pitchFamily="18" charset="0"/>
              </a:rPr>
              <a:t>Hosh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Ruba</a:t>
            </a:r>
            <a:r>
              <a:rPr lang="en-US" sz="2200" dirty="0">
                <a:solidFill>
                  <a:schemeClr val="tx1"/>
                </a:solidFill>
                <a:latin typeface="Times New Roman" panose="02020603050405020304" pitchFamily="18" charset="0"/>
                <a:cs typeface="Times New Roman" panose="02020603050405020304" pitchFamily="18" charset="0"/>
              </a:rPr>
              <a:t>, besides painting many festivities and rural scenes of Punjab.</a:t>
            </a:r>
          </a:p>
          <a:p>
            <a:r>
              <a:rPr lang="en-US" sz="2200" dirty="0">
                <a:solidFill>
                  <a:schemeClr val="tx1"/>
                </a:solidFill>
                <a:latin typeface="Times New Roman" panose="02020603050405020304" pitchFamily="18" charset="0"/>
                <a:cs typeface="Times New Roman" panose="02020603050405020304" pitchFamily="18" charset="0"/>
              </a:rPr>
              <a:t>His very near-to-life life-size paintings are full of color and life that forces an onlooker to stop in his tracks and appreciate his masterly work of art.</a:t>
            </a:r>
          </a:p>
        </p:txBody>
      </p:sp>
    </p:spTree>
    <p:extLst>
      <p:ext uri="{BB962C8B-B14F-4D97-AF65-F5344CB8AC3E}">
        <p14:creationId xmlns:p14="http://schemas.microsoft.com/office/powerpoint/2010/main" val="228225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C401-8FF9-476B-8163-9B058F2B2DFE}"/>
              </a:ext>
            </a:extLst>
          </p:cNvPr>
          <p:cNvSpPr>
            <a:spLocks noGrp="1"/>
          </p:cNvSpPr>
          <p:nvPr>
            <p:ph type="title"/>
          </p:nvPr>
        </p:nvSpPr>
        <p:spPr>
          <a:xfrm>
            <a:off x="838200" y="73577"/>
            <a:ext cx="10515600" cy="350492"/>
          </a:xfrm>
        </p:spPr>
        <p:txBody>
          <a:bodyPr>
            <a:normAutofit fontScale="90000"/>
          </a:bodyPr>
          <a:lstStyle/>
          <a:p>
            <a:pPr algn="ctr"/>
            <a:r>
              <a:rPr lang="en-US" sz="3600" dirty="0">
                <a:solidFill>
                  <a:schemeClr val="tx1"/>
                </a:solidFill>
                <a:latin typeface="Times New Roman" panose="02020603050405020304" pitchFamily="18" charset="0"/>
                <a:cs typeface="Times New Roman" panose="02020603050405020304" pitchFamily="18" charset="0"/>
              </a:rPr>
              <a:t>USTAD ALLAH BUX</a:t>
            </a:r>
            <a:endParaRPr lang="en-US" sz="3600" dirty="0">
              <a:solidFill>
                <a:schemeClr val="tx1"/>
              </a:solidFill>
            </a:endParaRPr>
          </a:p>
        </p:txBody>
      </p:sp>
      <p:sp>
        <p:nvSpPr>
          <p:cNvPr id="3" name="Content Placeholder 2">
            <a:extLst>
              <a:ext uri="{FF2B5EF4-FFF2-40B4-BE49-F238E27FC236}">
                <a16:creationId xmlns:a16="http://schemas.microsoft.com/office/drawing/2014/main" id="{70FE3E25-B658-4B6C-9698-00EEA2A7FA9E}"/>
              </a:ext>
            </a:extLst>
          </p:cNvPr>
          <p:cNvSpPr>
            <a:spLocks noGrp="1"/>
          </p:cNvSpPr>
          <p:nvPr>
            <p:ph idx="1"/>
          </p:nvPr>
        </p:nvSpPr>
        <p:spPr>
          <a:xfrm>
            <a:off x="159026" y="622851"/>
            <a:ext cx="11940211" cy="6174823"/>
          </a:xfrm>
        </p:spPr>
        <p:txBody>
          <a:bodyPr>
            <a:noAutofit/>
          </a:bodyPr>
          <a:lstStyle/>
          <a:p>
            <a:r>
              <a:rPr lang="en-US" sz="2200" dirty="0">
                <a:solidFill>
                  <a:schemeClr val="tx1"/>
                </a:solidFill>
                <a:latin typeface="Times New Roman" panose="02020603050405020304" pitchFamily="18" charset="0"/>
                <a:cs typeface="Times New Roman" panose="02020603050405020304" pitchFamily="18" charset="0"/>
              </a:rPr>
              <a:t>Although his basic theme revolved around his own cultural heritage, he is also said to have been inspired by the classical western paintings, which may be attributed to his extensive movement to Bombay and Calcutta where the British artwork had influenced the local artists.</a:t>
            </a:r>
          </a:p>
          <a:p>
            <a:r>
              <a:rPr lang="en-US" sz="2200" dirty="0" err="1">
                <a:solidFill>
                  <a:schemeClr val="tx1"/>
                </a:solidFill>
                <a:latin typeface="Times New Roman" panose="02020603050405020304" pitchFamily="18" charset="0"/>
                <a:cs typeface="Times New Roman" panose="02020603050405020304" pitchFamily="18" charset="0"/>
              </a:rPr>
              <a:t>Ustad</a:t>
            </a:r>
            <a:r>
              <a:rPr lang="en-US" sz="2200" dirty="0">
                <a:solidFill>
                  <a:schemeClr val="tx1"/>
                </a:solidFill>
                <a:latin typeface="Times New Roman" panose="02020603050405020304" pitchFamily="18" charset="0"/>
                <a:cs typeface="Times New Roman" panose="02020603050405020304" pitchFamily="18" charset="0"/>
              </a:rPr>
              <a:t> Allah Baksh had great command in oil painting and equally on painting large canvases. But being an Ustad, he had mastery over other forms of painting and sketching mediums like the water colors, tempera colors, pencil work and even pen and ink. He could even combine different mediums suiting to his aesthetic nature and innovative mind.</a:t>
            </a:r>
          </a:p>
          <a:p>
            <a:r>
              <a:rPr lang="en-US" sz="2200" dirty="0">
                <a:solidFill>
                  <a:schemeClr val="tx1"/>
                </a:solidFill>
                <a:latin typeface="Times New Roman" panose="02020603050405020304" pitchFamily="18" charset="0"/>
                <a:cs typeface="Times New Roman" panose="02020603050405020304" pitchFamily="18" charset="0"/>
              </a:rPr>
              <a:t>In 1979, while celebrating the 15th anniversary of the RCD (Regional Cooperation for Development, later re-named as ECO) one of Ustad Allah Bakhsh’s painting, titled Village Scene, was selected to appear on the art of Pakistan. For his great artwork and services in the field of art projecting the indigenous folk heritage, he was awarded the prestigious Presidents medal for Pride of Performance. Pakistan Post also acknowledged Ustad Allah Bakhsh while printing a set of stamps to honor the great painters of Pakistan on December 24, 1991.</a:t>
            </a:r>
            <a:endParaRPr lang="en-US" sz="2200" dirty="0">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Akbar Naqvi, an art historian shared his views in his book ‘Image and Identity: Fifty Years of Painting and Sculpture in Pakistan’ by saying that:</a:t>
            </a:r>
          </a:p>
          <a:p>
            <a:pPr marL="0" indent="0" algn="ctr">
              <a:buNone/>
            </a:pPr>
            <a:r>
              <a:rPr lang="en-US" sz="2200" i="1" dirty="0">
                <a:solidFill>
                  <a:schemeClr val="tx1"/>
                </a:solidFill>
                <a:latin typeface="Times New Roman" panose="02020603050405020304" pitchFamily="18" charset="0"/>
                <a:cs typeface="Times New Roman" panose="02020603050405020304" pitchFamily="18" charset="0"/>
              </a:rPr>
              <a:t>“Within his limits, and with no opportunity to travel abroad, the Ustad succeeded in becoming an artist. He created his own pictorial images from Punjab, its villages, folklore, and even the sky. These attempts to redefine his land were personal statements of good intention”.</a:t>
            </a:r>
          </a:p>
        </p:txBody>
      </p:sp>
    </p:spTree>
    <p:extLst>
      <p:ext uri="{BB962C8B-B14F-4D97-AF65-F5344CB8AC3E}">
        <p14:creationId xmlns:p14="http://schemas.microsoft.com/office/powerpoint/2010/main" val="181229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C401-8FF9-476B-8163-9B058F2B2DFE}"/>
              </a:ext>
            </a:extLst>
          </p:cNvPr>
          <p:cNvSpPr>
            <a:spLocks noGrp="1"/>
          </p:cNvSpPr>
          <p:nvPr>
            <p:ph type="title"/>
          </p:nvPr>
        </p:nvSpPr>
        <p:spPr>
          <a:xfrm>
            <a:off x="838200" y="73577"/>
            <a:ext cx="10515600" cy="350492"/>
          </a:xfrm>
        </p:spPr>
        <p:txBody>
          <a:bodyPr>
            <a:normAutofit fontScale="90000"/>
          </a:bodyPr>
          <a:lstStyle/>
          <a:p>
            <a:pPr algn="ctr"/>
            <a:r>
              <a:rPr lang="en-US" sz="3600" dirty="0">
                <a:solidFill>
                  <a:schemeClr val="tx1"/>
                </a:solidFill>
                <a:latin typeface="Times New Roman" panose="02020603050405020304" pitchFamily="18" charset="0"/>
                <a:cs typeface="Times New Roman" panose="02020603050405020304" pitchFamily="18" charset="0"/>
              </a:rPr>
              <a:t>USTAD ALLAH BUX</a:t>
            </a:r>
            <a:endParaRPr lang="en-US" sz="3600" dirty="0">
              <a:solidFill>
                <a:schemeClr val="tx1"/>
              </a:solidFill>
            </a:endParaRPr>
          </a:p>
        </p:txBody>
      </p:sp>
      <p:sp>
        <p:nvSpPr>
          <p:cNvPr id="3" name="Content Placeholder 2">
            <a:extLst>
              <a:ext uri="{FF2B5EF4-FFF2-40B4-BE49-F238E27FC236}">
                <a16:creationId xmlns:a16="http://schemas.microsoft.com/office/drawing/2014/main" id="{70FE3E25-B658-4B6C-9698-00EEA2A7FA9E}"/>
              </a:ext>
            </a:extLst>
          </p:cNvPr>
          <p:cNvSpPr>
            <a:spLocks noGrp="1"/>
          </p:cNvSpPr>
          <p:nvPr>
            <p:ph idx="1"/>
          </p:nvPr>
        </p:nvSpPr>
        <p:spPr>
          <a:xfrm>
            <a:off x="1" y="490331"/>
            <a:ext cx="12192000" cy="6294091"/>
          </a:xfrm>
        </p:spPr>
        <p:txBody>
          <a:bodyPr>
            <a:noAutofit/>
          </a:bodyPr>
          <a:lstStyle/>
          <a:p>
            <a:pPr marL="0" indent="0" algn="ctr">
              <a:buNone/>
            </a:pPr>
            <a:r>
              <a:rPr lang="en-US" sz="2200" dirty="0">
                <a:solidFill>
                  <a:schemeClr val="tx1"/>
                </a:solidFill>
                <a:latin typeface="Times New Roman" panose="02020603050405020304" pitchFamily="18" charset="0"/>
                <a:cs typeface="Times New Roman" panose="02020603050405020304" pitchFamily="18" charset="0"/>
              </a:rPr>
              <a:t>He also mentioned that</a:t>
            </a:r>
            <a:r>
              <a:rPr lang="en-US" sz="2200" i="1" dirty="0">
                <a:solidFill>
                  <a:schemeClr val="tx1"/>
                </a:solidFill>
                <a:latin typeface="Times New Roman" panose="02020603050405020304" pitchFamily="18" charset="0"/>
                <a:cs typeface="Times New Roman" panose="02020603050405020304" pitchFamily="18" charset="0"/>
              </a:rPr>
              <a:t>:</a:t>
            </a:r>
          </a:p>
          <a:p>
            <a:pPr marL="0" indent="0" algn="ctr">
              <a:buNone/>
            </a:pPr>
            <a:r>
              <a:rPr lang="en-US" sz="2200" i="1" dirty="0">
                <a:solidFill>
                  <a:schemeClr val="tx1"/>
                </a:solidFill>
                <a:latin typeface="Times New Roman" panose="02020603050405020304" pitchFamily="18" charset="0"/>
                <a:cs typeface="Times New Roman" panose="02020603050405020304" pitchFamily="18" charset="0"/>
              </a:rPr>
              <a:t>“Allah </a:t>
            </a:r>
            <a:r>
              <a:rPr lang="en-US" sz="2200" i="1" dirty="0" err="1">
                <a:solidFill>
                  <a:schemeClr val="tx1"/>
                </a:solidFill>
                <a:latin typeface="Times New Roman" panose="02020603050405020304" pitchFamily="18" charset="0"/>
                <a:cs typeface="Times New Roman" panose="02020603050405020304" pitchFamily="18" charset="0"/>
              </a:rPr>
              <a:t>Bux</a:t>
            </a:r>
            <a:r>
              <a:rPr lang="en-US" sz="2200" i="1" dirty="0">
                <a:solidFill>
                  <a:schemeClr val="tx1"/>
                </a:solidFill>
                <a:latin typeface="Times New Roman" panose="02020603050405020304" pitchFamily="18" charset="0"/>
                <a:cs typeface="Times New Roman" panose="02020603050405020304" pitchFamily="18" charset="0"/>
              </a:rPr>
              <a:t> was not just creating a whimsical romanticized scene, he was creating a narrative of a golden age, an innocence pre-dating the war and bloodshed of partition and independence”</a:t>
            </a:r>
          </a:p>
          <a:p>
            <a:pPr marL="0" indent="0" algn="ctr">
              <a:buNone/>
            </a:pPr>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Most of his work was indigenous but analyzing his artistic journey, his work can be characterized within different phases.</a:t>
            </a:r>
          </a:p>
          <a:p>
            <a:pPr marL="514350" indent="-514350">
              <a:buAutoNum type="romanLcParenR"/>
            </a:pPr>
            <a:r>
              <a:rPr lang="en-US" sz="2200" dirty="0">
                <a:solidFill>
                  <a:schemeClr val="tx1"/>
                </a:solidFill>
                <a:latin typeface="Times New Roman" panose="02020603050405020304" pitchFamily="18" charset="0"/>
                <a:cs typeface="Times New Roman" panose="02020603050405020304" pitchFamily="18" charset="0"/>
              </a:rPr>
              <a:t>Mythological and Hindu Subjects (most significant were his Krishna Paintings)</a:t>
            </a:r>
          </a:p>
          <a:p>
            <a:pPr marL="514350" indent="-514350">
              <a:buAutoNum type="romanLcParenR"/>
            </a:pPr>
            <a:r>
              <a:rPr lang="en-US" sz="2200" dirty="0">
                <a:solidFill>
                  <a:schemeClr val="tx1"/>
                </a:solidFill>
                <a:latin typeface="Times New Roman" panose="02020603050405020304" pitchFamily="18" charset="0"/>
                <a:cs typeface="Times New Roman" panose="02020603050405020304" pitchFamily="18" charset="0"/>
              </a:rPr>
              <a:t>Crowded Figure Compositions</a:t>
            </a:r>
          </a:p>
          <a:p>
            <a:pPr marL="514350" indent="-514350">
              <a:buAutoNum type="romanLcParenR"/>
            </a:pPr>
            <a:r>
              <a:rPr lang="en-US" sz="2200" dirty="0">
                <a:solidFill>
                  <a:schemeClr val="tx1"/>
                </a:solidFill>
                <a:latin typeface="Times New Roman" panose="02020603050405020304" pitchFamily="18" charset="0"/>
                <a:cs typeface="Times New Roman" panose="02020603050405020304" pitchFamily="18" charset="0"/>
              </a:rPr>
              <a:t>Rural Landscape paintings</a:t>
            </a:r>
          </a:p>
          <a:p>
            <a:pPr marL="514350" indent="-514350">
              <a:buAutoNum type="romanLcParenR"/>
            </a:pPr>
            <a:r>
              <a:rPr lang="en-US" sz="2200" dirty="0">
                <a:solidFill>
                  <a:schemeClr val="tx1"/>
                </a:solidFill>
                <a:latin typeface="Times New Roman" panose="02020603050405020304" pitchFamily="18" charset="0"/>
                <a:cs typeface="Times New Roman" panose="02020603050405020304" pitchFamily="18" charset="0"/>
              </a:rPr>
              <a:t>Punjabi Folk stories</a:t>
            </a:r>
          </a:p>
          <a:p>
            <a:pPr marL="514350" indent="-514350">
              <a:buAutoNum type="romanLcParenR"/>
            </a:pPr>
            <a:r>
              <a:rPr lang="en-US" sz="2200" dirty="0">
                <a:solidFill>
                  <a:schemeClr val="tx1"/>
                </a:solidFill>
                <a:latin typeface="Times New Roman" panose="02020603050405020304" pitchFamily="18" charset="0"/>
                <a:cs typeface="Times New Roman" panose="02020603050405020304" pitchFamily="18" charset="0"/>
              </a:rPr>
              <a:t>Cultural Depiction of the Land</a:t>
            </a:r>
          </a:p>
          <a:p>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31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a:latin typeface="Times New Roman" panose="02020603050405020304" pitchFamily="18" charset="0"/>
                <a:cs typeface="Times New Roman" panose="02020603050405020304" pitchFamily="18" charset="0"/>
              </a:rPr>
              <a:t>Untitled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719D9F38-77A7-4E9B-9914-9B516B8E8B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7848" y="1113183"/>
            <a:ext cx="3645921" cy="5063780"/>
          </a:xfrm>
        </p:spPr>
      </p:pic>
    </p:spTree>
    <p:extLst>
      <p:ext uri="{BB962C8B-B14F-4D97-AF65-F5344CB8AC3E}">
        <p14:creationId xmlns:p14="http://schemas.microsoft.com/office/powerpoint/2010/main" val="312178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a:latin typeface="Times New Roman" panose="02020603050405020304" pitchFamily="18" charset="0"/>
                <a:cs typeface="Times New Roman" panose="02020603050405020304" pitchFamily="18" charset="0"/>
              </a:rPr>
              <a:t>Street Singer by </a:t>
            </a:r>
            <a:r>
              <a:rPr lang="en-US" sz="3200" dirty="0">
                <a:latin typeface="Times New Roman" panose="02020603050405020304" pitchFamily="18" charset="0"/>
                <a:cs typeface="Times New Roman" panose="02020603050405020304" pitchFamily="18" charset="0"/>
              </a:rPr>
              <a:t>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E052A893-64F0-45E4-8560-9798A4FF06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2643" y="844960"/>
            <a:ext cx="3910135" cy="5332003"/>
          </a:xfrm>
        </p:spPr>
      </p:pic>
    </p:spTree>
    <p:extLst>
      <p:ext uri="{BB962C8B-B14F-4D97-AF65-F5344CB8AC3E}">
        <p14:creationId xmlns:p14="http://schemas.microsoft.com/office/powerpoint/2010/main" val="183467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D96C-921B-4042-930C-C6AAE6D6EC49}"/>
              </a:ext>
            </a:extLst>
          </p:cNvPr>
          <p:cNvSpPr>
            <a:spLocks noGrp="1"/>
          </p:cNvSpPr>
          <p:nvPr>
            <p:ph type="title"/>
          </p:nvPr>
        </p:nvSpPr>
        <p:spPr>
          <a:xfrm>
            <a:off x="1179443" y="47077"/>
            <a:ext cx="10174356" cy="708300"/>
          </a:xfrm>
        </p:spPr>
        <p:txBody>
          <a:bodyPr>
            <a:normAutofit/>
          </a:bodyPr>
          <a:lstStyle/>
          <a:p>
            <a:pPr algn="ctr"/>
            <a:r>
              <a:rPr lang="en-US" sz="3200" dirty="0" err="1">
                <a:latin typeface="Times New Roman" panose="02020603050405020304" pitchFamily="18" charset="0"/>
                <a:cs typeface="Times New Roman" panose="02020603050405020304" pitchFamily="18" charset="0"/>
              </a:rPr>
              <a:t>Talism</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Hoshruba</a:t>
            </a:r>
            <a:r>
              <a:rPr lang="en-US" sz="3200" dirty="0">
                <a:latin typeface="Times New Roman" panose="02020603050405020304" pitchFamily="18" charset="0"/>
                <a:cs typeface="Times New Roman" panose="02020603050405020304" pitchFamily="18" charset="0"/>
              </a:rPr>
              <a:t> by Ustad Allah </a:t>
            </a:r>
            <a:r>
              <a:rPr lang="en-US" sz="3200" dirty="0" err="1">
                <a:latin typeface="Times New Roman" panose="02020603050405020304" pitchFamily="18" charset="0"/>
                <a:cs typeface="Times New Roman" panose="02020603050405020304" pitchFamily="18" charset="0"/>
              </a:rPr>
              <a:t>Bux</a:t>
            </a:r>
            <a:endParaRPr lang="en-US" sz="3200" dirty="0">
              <a:latin typeface="Times New Roman" panose="02020603050405020304" pitchFamily="18"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389E3AD1-5334-46E0-AA3C-803E6C2B47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113" y="1007165"/>
            <a:ext cx="8646313" cy="5548051"/>
          </a:xfrm>
        </p:spPr>
      </p:pic>
    </p:spTree>
    <p:extLst>
      <p:ext uri="{BB962C8B-B14F-4D97-AF65-F5344CB8AC3E}">
        <p14:creationId xmlns:p14="http://schemas.microsoft.com/office/powerpoint/2010/main" val="3898512175"/>
      </p:ext>
    </p:extLst>
  </p:cSld>
  <p:clrMapOvr>
    <a:masterClrMapping/>
  </p:clrMapOvr>
</p:sld>
</file>

<file path=ppt/theme/theme1.xml><?xml version="1.0" encoding="utf-8"?>
<a:theme xmlns:a="http://schemas.openxmlformats.org/drawingml/2006/main" name="Depth">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Depth</Template>
  <TotalTime>146</TotalTime>
  <Words>1284</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Corbel</vt:lpstr>
      <vt:lpstr>Times New Roman</vt:lpstr>
      <vt:lpstr>Depth</vt:lpstr>
      <vt:lpstr> USTAD ALLAH BUX 1895-1978</vt:lpstr>
      <vt:lpstr>USTAD ALLAH BUX</vt:lpstr>
      <vt:lpstr>USTAD ALLAH BUX</vt:lpstr>
      <vt:lpstr>USTAD ALLAH BUX</vt:lpstr>
      <vt:lpstr>USTAD ALLAH BUX</vt:lpstr>
      <vt:lpstr>USTAD ALLAH BUX</vt:lpstr>
      <vt:lpstr>Untitled by Ustad Allah Bux</vt:lpstr>
      <vt:lpstr>Street Singer by Ustad Allah Bux</vt:lpstr>
      <vt:lpstr>Talism e Hoshruba by Ustad Allah Bux</vt:lpstr>
      <vt:lpstr>Jaho Jalal by Ustad Allah Bux</vt:lpstr>
      <vt:lpstr>Sahelian by Ustad Allah Bux</vt:lpstr>
      <vt:lpstr>Untitled by Ustad Allah Bux</vt:lpstr>
      <vt:lpstr>Heer Ranjha by Ustad Allah Bux</vt:lpstr>
      <vt:lpstr>Villagers with Bullocks by Ustad Allah Bux</vt:lpstr>
      <vt:lpstr>Untitled by Ustad Allah Bux</vt:lpstr>
      <vt:lpstr>The Storm by Ustad Allah Bux</vt:lpstr>
      <vt:lpstr>Mountain by Ustad Allah Bux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USTAD ALLAH BUX</dc:title>
  <dc:creator>Admin</dc:creator>
  <cp:lastModifiedBy>Admin</cp:lastModifiedBy>
  <cp:revision>15</cp:revision>
  <dcterms:created xsi:type="dcterms:W3CDTF">2019-10-17T10:18:41Z</dcterms:created>
  <dcterms:modified xsi:type="dcterms:W3CDTF">2020-05-18T12:17:06Z</dcterms:modified>
</cp:coreProperties>
</file>